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262" r:id="rId7"/>
    <p:sldId id="264" r:id="rId8"/>
    <p:sldId id="265" r:id="rId9"/>
    <p:sldId id="266" r:id="rId10"/>
    <p:sldId id="263" r:id="rId11"/>
    <p:sldId id="267" r:id="rId12"/>
    <p:sldId id="268" r:id="rId13"/>
    <p:sldId id="269" r:id="rId14"/>
    <p:sldId id="270" r:id="rId15"/>
    <p:sldId id="271" r:id="rId16"/>
    <p:sldId id="272" r:id="rId17"/>
    <p:sldId id="273" r:id="rId18"/>
    <p:sldId id="274"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en-US"/>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p>
            <a:fld id="{CB690166-77D3-444E-8BC4-4F38356A2C05}" type="datetimeFigureOut">
              <a:rPr lang="en-US" smtClean="0"/>
              <a:t>10/25/2021</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68B819AB-2DDF-4AAA-906C-93AD30F3C9B4}" type="slidenum">
              <a:rPr lang="en-US" smtClean="0"/>
              <a:t>‹#›</a:t>
            </a:fld>
            <a:endParaRPr lang="en-US"/>
          </a:p>
        </p:txBody>
      </p:sp>
    </p:spTree>
    <p:extLst>
      <p:ext uri="{BB962C8B-B14F-4D97-AF65-F5344CB8AC3E}">
        <p14:creationId xmlns:p14="http://schemas.microsoft.com/office/powerpoint/2010/main" val="14968532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CB690166-77D3-444E-8BC4-4F38356A2C05}" type="datetimeFigureOut">
              <a:rPr lang="en-US" smtClean="0"/>
              <a:t>10/25/2021</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68B819AB-2DDF-4AAA-906C-93AD30F3C9B4}" type="slidenum">
              <a:rPr lang="en-US" smtClean="0"/>
              <a:t>‹#›</a:t>
            </a:fld>
            <a:endParaRPr lang="en-US"/>
          </a:p>
        </p:txBody>
      </p:sp>
    </p:spTree>
    <p:extLst>
      <p:ext uri="{BB962C8B-B14F-4D97-AF65-F5344CB8AC3E}">
        <p14:creationId xmlns:p14="http://schemas.microsoft.com/office/powerpoint/2010/main" val="1504829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CB690166-77D3-444E-8BC4-4F38356A2C05}" type="datetimeFigureOut">
              <a:rPr lang="en-US" smtClean="0"/>
              <a:t>10/25/2021</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68B819AB-2DDF-4AAA-906C-93AD30F3C9B4}" type="slidenum">
              <a:rPr lang="en-US" smtClean="0"/>
              <a:t>‹#›</a:t>
            </a:fld>
            <a:endParaRPr lang="en-US"/>
          </a:p>
        </p:txBody>
      </p:sp>
    </p:spTree>
    <p:extLst>
      <p:ext uri="{BB962C8B-B14F-4D97-AF65-F5344CB8AC3E}">
        <p14:creationId xmlns:p14="http://schemas.microsoft.com/office/powerpoint/2010/main" val="2314246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CB690166-77D3-444E-8BC4-4F38356A2C05}" type="datetimeFigureOut">
              <a:rPr lang="en-US" smtClean="0"/>
              <a:t>10/25/2021</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68B819AB-2DDF-4AAA-906C-93AD30F3C9B4}" type="slidenum">
              <a:rPr lang="en-US" smtClean="0"/>
              <a:t>‹#›</a:t>
            </a:fld>
            <a:endParaRPr lang="en-US"/>
          </a:p>
        </p:txBody>
      </p:sp>
    </p:spTree>
    <p:extLst>
      <p:ext uri="{BB962C8B-B14F-4D97-AF65-F5344CB8AC3E}">
        <p14:creationId xmlns:p14="http://schemas.microsoft.com/office/powerpoint/2010/main" val="206683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l">
              <a:defRPr sz="4000" b="1" cap="all"/>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CB690166-77D3-444E-8BC4-4F38356A2C05}" type="datetimeFigureOut">
              <a:rPr lang="en-US" smtClean="0"/>
              <a:t>10/25/2021</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68B819AB-2DDF-4AAA-906C-93AD30F3C9B4}" type="slidenum">
              <a:rPr lang="en-US" smtClean="0"/>
              <a:t>‹#›</a:t>
            </a:fld>
            <a:endParaRPr lang="en-US"/>
          </a:p>
        </p:txBody>
      </p:sp>
    </p:spTree>
    <p:extLst>
      <p:ext uri="{BB962C8B-B14F-4D97-AF65-F5344CB8AC3E}">
        <p14:creationId xmlns:p14="http://schemas.microsoft.com/office/powerpoint/2010/main" val="871420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4"/>
          <p:cNvSpPr>
            <a:spLocks noGrp="1"/>
          </p:cNvSpPr>
          <p:nvPr>
            <p:ph type="dt" sz="half" idx="10"/>
          </p:nvPr>
        </p:nvSpPr>
        <p:spPr/>
        <p:txBody>
          <a:bodyPr/>
          <a:lstStyle/>
          <a:p>
            <a:fld id="{CB690166-77D3-444E-8BC4-4F38356A2C05}" type="datetimeFigureOut">
              <a:rPr lang="en-US" smtClean="0"/>
              <a:t>10/25/2021</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68B819AB-2DDF-4AAA-906C-93AD30F3C9B4}" type="slidenum">
              <a:rPr lang="en-US" smtClean="0"/>
              <a:t>‹#›</a:t>
            </a:fld>
            <a:endParaRPr lang="en-US"/>
          </a:p>
        </p:txBody>
      </p:sp>
    </p:spTree>
    <p:extLst>
      <p:ext uri="{BB962C8B-B14F-4D97-AF65-F5344CB8AC3E}">
        <p14:creationId xmlns:p14="http://schemas.microsoft.com/office/powerpoint/2010/main" val="26512390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عنصر نائب للتاريخ 6"/>
          <p:cNvSpPr>
            <a:spLocks noGrp="1"/>
          </p:cNvSpPr>
          <p:nvPr>
            <p:ph type="dt" sz="half" idx="10"/>
          </p:nvPr>
        </p:nvSpPr>
        <p:spPr/>
        <p:txBody>
          <a:bodyPr/>
          <a:lstStyle/>
          <a:p>
            <a:fld id="{CB690166-77D3-444E-8BC4-4F38356A2C05}" type="datetimeFigureOut">
              <a:rPr lang="en-US" smtClean="0"/>
              <a:t>10/25/2021</a:t>
            </a:fld>
            <a:endParaRPr lang="en-US"/>
          </a:p>
        </p:txBody>
      </p:sp>
      <p:sp>
        <p:nvSpPr>
          <p:cNvPr id="8" name="عنصر نائب للتذييل 7"/>
          <p:cNvSpPr>
            <a:spLocks noGrp="1"/>
          </p:cNvSpPr>
          <p:nvPr>
            <p:ph type="ftr" sz="quarter" idx="11"/>
          </p:nvPr>
        </p:nvSpPr>
        <p:spPr/>
        <p:txBody>
          <a:bodyPr/>
          <a:lstStyle/>
          <a:p>
            <a:endParaRPr lang="en-US"/>
          </a:p>
        </p:txBody>
      </p:sp>
      <p:sp>
        <p:nvSpPr>
          <p:cNvPr id="9" name="عنصر نائب لرقم الشريحة 8"/>
          <p:cNvSpPr>
            <a:spLocks noGrp="1"/>
          </p:cNvSpPr>
          <p:nvPr>
            <p:ph type="sldNum" sz="quarter" idx="12"/>
          </p:nvPr>
        </p:nvSpPr>
        <p:spPr/>
        <p:txBody>
          <a:bodyPr/>
          <a:lstStyle/>
          <a:p>
            <a:fld id="{68B819AB-2DDF-4AAA-906C-93AD30F3C9B4}" type="slidenum">
              <a:rPr lang="en-US" smtClean="0"/>
              <a:t>‹#›</a:t>
            </a:fld>
            <a:endParaRPr lang="en-US"/>
          </a:p>
        </p:txBody>
      </p:sp>
    </p:spTree>
    <p:extLst>
      <p:ext uri="{BB962C8B-B14F-4D97-AF65-F5344CB8AC3E}">
        <p14:creationId xmlns:p14="http://schemas.microsoft.com/office/powerpoint/2010/main" val="3109040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تاريخ 2"/>
          <p:cNvSpPr>
            <a:spLocks noGrp="1"/>
          </p:cNvSpPr>
          <p:nvPr>
            <p:ph type="dt" sz="half" idx="10"/>
          </p:nvPr>
        </p:nvSpPr>
        <p:spPr/>
        <p:txBody>
          <a:bodyPr/>
          <a:lstStyle/>
          <a:p>
            <a:fld id="{CB690166-77D3-444E-8BC4-4F38356A2C05}" type="datetimeFigureOut">
              <a:rPr lang="en-US" smtClean="0"/>
              <a:t>10/25/2021</a:t>
            </a:fld>
            <a:endParaRPr lang="en-US"/>
          </a:p>
        </p:txBody>
      </p:sp>
      <p:sp>
        <p:nvSpPr>
          <p:cNvPr id="4" name="عنصر نائب للتذييل 3"/>
          <p:cNvSpPr>
            <a:spLocks noGrp="1"/>
          </p:cNvSpPr>
          <p:nvPr>
            <p:ph type="ftr" sz="quarter" idx="11"/>
          </p:nvPr>
        </p:nvSpPr>
        <p:spPr/>
        <p:txBody>
          <a:bodyPr/>
          <a:lstStyle/>
          <a:p>
            <a:endParaRPr lang="en-US"/>
          </a:p>
        </p:txBody>
      </p:sp>
      <p:sp>
        <p:nvSpPr>
          <p:cNvPr id="5" name="عنصر نائب لرقم الشريحة 4"/>
          <p:cNvSpPr>
            <a:spLocks noGrp="1"/>
          </p:cNvSpPr>
          <p:nvPr>
            <p:ph type="sldNum" sz="quarter" idx="12"/>
          </p:nvPr>
        </p:nvSpPr>
        <p:spPr/>
        <p:txBody>
          <a:bodyPr/>
          <a:lstStyle/>
          <a:p>
            <a:fld id="{68B819AB-2DDF-4AAA-906C-93AD30F3C9B4}" type="slidenum">
              <a:rPr lang="en-US" smtClean="0"/>
              <a:t>‹#›</a:t>
            </a:fld>
            <a:endParaRPr lang="en-US"/>
          </a:p>
        </p:txBody>
      </p:sp>
    </p:spTree>
    <p:extLst>
      <p:ext uri="{BB962C8B-B14F-4D97-AF65-F5344CB8AC3E}">
        <p14:creationId xmlns:p14="http://schemas.microsoft.com/office/powerpoint/2010/main" val="36210597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CB690166-77D3-444E-8BC4-4F38356A2C05}" type="datetimeFigureOut">
              <a:rPr lang="en-US" smtClean="0"/>
              <a:t>10/25/2021</a:t>
            </a:fld>
            <a:endParaRPr lang="en-US"/>
          </a:p>
        </p:txBody>
      </p:sp>
      <p:sp>
        <p:nvSpPr>
          <p:cNvPr id="3" name="عنصر نائب للتذييل 2"/>
          <p:cNvSpPr>
            <a:spLocks noGrp="1"/>
          </p:cNvSpPr>
          <p:nvPr>
            <p:ph type="ftr" sz="quarter" idx="11"/>
          </p:nvPr>
        </p:nvSpPr>
        <p:spPr/>
        <p:txBody>
          <a:bodyPr/>
          <a:lstStyle/>
          <a:p>
            <a:endParaRPr lang="en-US"/>
          </a:p>
        </p:txBody>
      </p:sp>
      <p:sp>
        <p:nvSpPr>
          <p:cNvPr id="4" name="عنصر نائب لرقم الشريحة 3"/>
          <p:cNvSpPr>
            <a:spLocks noGrp="1"/>
          </p:cNvSpPr>
          <p:nvPr>
            <p:ph type="sldNum" sz="quarter" idx="12"/>
          </p:nvPr>
        </p:nvSpPr>
        <p:spPr/>
        <p:txBody>
          <a:bodyPr/>
          <a:lstStyle/>
          <a:p>
            <a:fld id="{68B819AB-2DDF-4AAA-906C-93AD30F3C9B4}" type="slidenum">
              <a:rPr lang="en-US" smtClean="0"/>
              <a:t>‹#›</a:t>
            </a:fld>
            <a:endParaRPr lang="en-US"/>
          </a:p>
        </p:txBody>
      </p:sp>
    </p:spTree>
    <p:extLst>
      <p:ext uri="{BB962C8B-B14F-4D97-AF65-F5344CB8AC3E}">
        <p14:creationId xmlns:p14="http://schemas.microsoft.com/office/powerpoint/2010/main" val="14609904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CB690166-77D3-444E-8BC4-4F38356A2C05}" type="datetimeFigureOut">
              <a:rPr lang="en-US" smtClean="0"/>
              <a:t>10/25/2021</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68B819AB-2DDF-4AAA-906C-93AD30F3C9B4}" type="slidenum">
              <a:rPr lang="en-US" smtClean="0"/>
              <a:t>‹#›</a:t>
            </a:fld>
            <a:endParaRPr lang="en-US"/>
          </a:p>
        </p:txBody>
      </p:sp>
    </p:spTree>
    <p:extLst>
      <p:ext uri="{BB962C8B-B14F-4D97-AF65-F5344CB8AC3E}">
        <p14:creationId xmlns:p14="http://schemas.microsoft.com/office/powerpoint/2010/main" val="343547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CB690166-77D3-444E-8BC4-4F38356A2C05}" type="datetimeFigureOut">
              <a:rPr lang="en-US" smtClean="0"/>
              <a:t>10/25/2021</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68B819AB-2DDF-4AAA-906C-93AD30F3C9B4}" type="slidenum">
              <a:rPr lang="en-US" smtClean="0"/>
              <a:t>‹#›</a:t>
            </a:fld>
            <a:endParaRPr lang="en-US"/>
          </a:p>
        </p:txBody>
      </p:sp>
    </p:spTree>
    <p:extLst>
      <p:ext uri="{BB962C8B-B14F-4D97-AF65-F5344CB8AC3E}">
        <p14:creationId xmlns:p14="http://schemas.microsoft.com/office/powerpoint/2010/main" val="12789628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690166-77D3-444E-8BC4-4F38356A2C05}" type="datetimeFigureOut">
              <a:rPr lang="en-US" smtClean="0"/>
              <a:t>10/25/2021</a:t>
            </a:fld>
            <a:endParaRPr lang="en-US"/>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عنصر نائب لرقم الشريحة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B819AB-2DDF-4AAA-906C-93AD30F3C9B4}" type="slidenum">
              <a:rPr lang="en-US" smtClean="0"/>
              <a:t>‹#›</a:t>
            </a:fld>
            <a:endParaRPr lang="en-US"/>
          </a:p>
        </p:txBody>
      </p:sp>
    </p:spTree>
    <p:extLst>
      <p:ext uri="{BB962C8B-B14F-4D97-AF65-F5344CB8AC3E}">
        <p14:creationId xmlns:p14="http://schemas.microsoft.com/office/powerpoint/2010/main" val="7429946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692697"/>
            <a:ext cx="7772400" cy="1944215"/>
          </a:xfrm>
        </p:spPr>
        <p:txBody>
          <a:bodyPr/>
          <a:lstStyle/>
          <a:p>
            <a:r>
              <a:rPr lang="ar-IQ" dirty="0" smtClean="0"/>
              <a:t>المحاضرة الثانية </a:t>
            </a:r>
            <a:endParaRPr lang="en-US" dirty="0"/>
          </a:p>
        </p:txBody>
      </p:sp>
      <p:sp>
        <p:nvSpPr>
          <p:cNvPr id="3" name="عنوان فرعي 2"/>
          <p:cNvSpPr>
            <a:spLocks noGrp="1"/>
          </p:cNvSpPr>
          <p:nvPr>
            <p:ph type="subTitle" idx="1"/>
          </p:nvPr>
        </p:nvSpPr>
        <p:spPr>
          <a:xfrm>
            <a:off x="1371600" y="2852936"/>
            <a:ext cx="6400800" cy="2785864"/>
          </a:xfrm>
        </p:spPr>
        <p:txBody>
          <a:bodyPr>
            <a:normAutofit/>
          </a:bodyPr>
          <a:lstStyle/>
          <a:p>
            <a:pPr rtl="1"/>
            <a:r>
              <a:rPr lang="ar-IQ" sz="4800" dirty="0" smtClean="0">
                <a:solidFill>
                  <a:schemeClr val="tx2">
                    <a:lumMod val="60000"/>
                    <a:lumOff val="40000"/>
                  </a:schemeClr>
                </a:solidFill>
              </a:rPr>
              <a:t>الطرق والمشايات </a:t>
            </a:r>
            <a:r>
              <a:rPr lang="ar-IQ" sz="4800" smtClean="0">
                <a:solidFill>
                  <a:schemeClr val="tx2">
                    <a:lumMod val="60000"/>
                    <a:lumOff val="40000"/>
                  </a:schemeClr>
                </a:solidFill>
              </a:rPr>
              <a:t>في الحدائق</a:t>
            </a:r>
            <a:endParaRPr lang="en-US" sz="4800" dirty="0">
              <a:solidFill>
                <a:schemeClr val="tx2">
                  <a:lumMod val="60000"/>
                  <a:lumOff val="40000"/>
                </a:schemeClr>
              </a:solidFill>
            </a:endParaRPr>
          </a:p>
        </p:txBody>
      </p:sp>
      <p:pic>
        <p:nvPicPr>
          <p:cNvPr id="1026" name="Picture 2" descr="C:\Users\alMasar\Desktop\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264" y="690003"/>
            <a:ext cx="1224136" cy="116537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lMasar\Desktop\IMG-20210612-WA012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679450"/>
            <a:ext cx="1152128" cy="1165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30171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404664"/>
            <a:ext cx="8229600" cy="6120680"/>
          </a:xfrm>
        </p:spPr>
        <p:txBody>
          <a:bodyPr>
            <a:noAutofit/>
          </a:bodyPr>
          <a:lstStyle/>
          <a:p>
            <a:pPr algn="r" rtl="1"/>
            <a:r>
              <a:rPr lang="ar-IQ" sz="2800" dirty="0" smtClean="0"/>
              <a:t>ب -  الرصف </a:t>
            </a:r>
            <a:r>
              <a:rPr lang="ar-IQ" sz="2800" dirty="0" err="1" smtClean="0"/>
              <a:t>بالكونكريت</a:t>
            </a:r>
            <a:r>
              <a:rPr lang="ar-IQ" sz="2800" dirty="0" smtClean="0"/>
              <a:t> :</a:t>
            </a:r>
            <a:br>
              <a:rPr lang="ar-IQ" sz="2800" dirty="0" smtClean="0"/>
            </a:br>
            <a:r>
              <a:rPr lang="ar-IQ" sz="2800" dirty="0" smtClean="0"/>
              <a:t>  ويمتاز هذا النوع من الرصف بأنه لا يحتاج الى عناية كبيرة في صيانته كما أنه يتحمل حركة المرور والمشاة .ويكون سمك هذا الرصف بحدود (10-15) سم و قد تضاف اليه بعض الألوان لتكتسب لونا غير رمادي . </a:t>
            </a:r>
            <a:br>
              <a:rPr lang="ar-IQ" sz="2800" dirty="0" smtClean="0"/>
            </a:br>
            <a:r>
              <a:rPr lang="ar-IQ" sz="2800" dirty="0" smtClean="0"/>
              <a:t>ج –  الرصف بالبلاط :</a:t>
            </a:r>
            <a:br>
              <a:rPr lang="ar-IQ" sz="2800" dirty="0" smtClean="0"/>
            </a:br>
            <a:r>
              <a:rPr lang="ar-IQ" sz="2800" dirty="0" smtClean="0"/>
              <a:t>  توجد أنواع عديدة من البلاط المستعمل في رصف طرق</a:t>
            </a:r>
            <a:br>
              <a:rPr lang="ar-IQ" sz="2800" dirty="0" smtClean="0"/>
            </a:br>
            <a:r>
              <a:rPr lang="ar-IQ" sz="2800" dirty="0" smtClean="0"/>
              <a:t>الحدائق التي تحدد بالطابوق او الأرصفة , وتستعمل عدة انواع من البلاط واهمها </a:t>
            </a:r>
            <a:br>
              <a:rPr lang="ar-IQ" sz="2800" dirty="0" smtClean="0"/>
            </a:br>
            <a:r>
              <a:rPr lang="ar-IQ" sz="2800" dirty="0" smtClean="0"/>
              <a:t>البلاط الحجري :-  الذي يقطع </a:t>
            </a:r>
            <a:r>
              <a:rPr lang="ar-IQ" sz="2800" dirty="0" err="1" smtClean="0"/>
              <a:t>باشكال</a:t>
            </a:r>
            <a:r>
              <a:rPr lang="ar-IQ" sz="2800" dirty="0" smtClean="0"/>
              <a:t> واحجام مختلفة تبلط به الطرق تبليطا عاديا كاملا أو تترك مسافات بينها لزراعتها بالثيل ويكون وضع البلاط بطريقة منتظمة أو غير منتظمة .</a:t>
            </a:r>
            <a:br>
              <a:rPr lang="ar-IQ" sz="2800" dirty="0" smtClean="0"/>
            </a:br>
            <a:r>
              <a:rPr lang="ar-IQ" sz="2800" dirty="0" smtClean="0"/>
              <a:t>البلاط </a:t>
            </a:r>
            <a:r>
              <a:rPr lang="ar-IQ" sz="2800" dirty="0" err="1" smtClean="0"/>
              <a:t>الأسمنتي</a:t>
            </a:r>
            <a:r>
              <a:rPr lang="ar-IQ" sz="2800" dirty="0" smtClean="0"/>
              <a:t> :-  ويصنع من </a:t>
            </a:r>
            <a:r>
              <a:rPr lang="ar-IQ" sz="2800" dirty="0" err="1" smtClean="0"/>
              <a:t>الكونكريت</a:t>
            </a:r>
            <a:r>
              <a:rPr lang="ar-IQ" sz="2800" dirty="0" smtClean="0"/>
              <a:t> بأبعاد 40×40×5 سم  بنفس الاستعمال السابق . </a:t>
            </a:r>
            <a:endParaRPr lang="en-US" sz="2800" dirty="0"/>
          </a:p>
        </p:txBody>
      </p:sp>
    </p:spTree>
    <p:extLst>
      <p:ext uri="{BB962C8B-B14F-4D97-AF65-F5344CB8AC3E}">
        <p14:creationId xmlns:p14="http://schemas.microsoft.com/office/powerpoint/2010/main" val="32237793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4378498"/>
          </a:xfrm>
        </p:spPr>
        <p:txBody>
          <a:bodyPr>
            <a:normAutofit/>
          </a:bodyPr>
          <a:lstStyle/>
          <a:p>
            <a:pPr algn="r" rtl="1"/>
            <a:r>
              <a:rPr lang="ar-IQ" sz="3200" dirty="0" smtClean="0"/>
              <a:t>د – الرصف بالحصى الملون :</a:t>
            </a:r>
            <a:br>
              <a:rPr lang="ar-IQ" sz="3200" dirty="0" smtClean="0"/>
            </a:br>
            <a:r>
              <a:rPr lang="ar-IQ" sz="3200" dirty="0" smtClean="0"/>
              <a:t>تتبع هذه الطريقة لرصف الطرق المعدة لسير الانسان وليس لمرور السيارات أو العربات , وتلصق هذه المواد بالأرض بواسطة طبقة </a:t>
            </a:r>
            <a:r>
              <a:rPr lang="ar-IQ" sz="3200" dirty="0" err="1" smtClean="0"/>
              <a:t>أسمنتية</a:t>
            </a:r>
            <a:r>
              <a:rPr lang="ar-IQ" sz="3200" dirty="0" smtClean="0"/>
              <a:t> وتكون على شكل رسوم هندسية أو زخارف من الزهور وغيرها </a:t>
            </a:r>
            <a:r>
              <a:rPr lang="ar-IQ" sz="3200" dirty="0" err="1" smtClean="0"/>
              <a:t>بأستعمال</a:t>
            </a:r>
            <a:r>
              <a:rPr lang="ar-IQ" sz="3200" dirty="0" smtClean="0"/>
              <a:t> الوان مختلفة , وتستعمل هذه الطريقة  في رصف الحدائق العامة والخاصة . </a:t>
            </a:r>
            <a:br>
              <a:rPr lang="ar-IQ" sz="3200" dirty="0" smtClean="0"/>
            </a:br>
            <a:endParaRPr lang="en-US" sz="3200" dirty="0"/>
          </a:p>
        </p:txBody>
      </p:sp>
    </p:spTree>
    <p:extLst>
      <p:ext uri="{BB962C8B-B14F-4D97-AF65-F5344CB8AC3E}">
        <p14:creationId xmlns:p14="http://schemas.microsoft.com/office/powerpoint/2010/main" val="9488470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dirty="0" smtClean="0"/>
              <a:t>الطرق المرصوفة بالأسفلت في الحدائق</a:t>
            </a:r>
            <a:endParaRPr lang="en-US" dirty="0"/>
          </a:p>
        </p:txBody>
      </p:sp>
      <p:pic>
        <p:nvPicPr>
          <p:cNvPr id="6" name="عنصر نائب للمحتوى 5"/>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251520" y="1772816"/>
            <a:ext cx="4244280" cy="4104457"/>
          </a:xfrm>
        </p:spPr>
      </p:pic>
      <p:pic>
        <p:nvPicPr>
          <p:cNvPr id="5" name="عنصر نائب للمحتوى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48200" y="1772816"/>
            <a:ext cx="4316288" cy="4104456"/>
          </a:xfrm>
        </p:spPr>
      </p:pic>
    </p:spTree>
    <p:extLst>
      <p:ext uri="{BB962C8B-B14F-4D97-AF65-F5344CB8AC3E}">
        <p14:creationId xmlns:p14="http://schemas.microsoft.com/office/powerpoint/2010/main" val="27999674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dirty="0" smtClean="0"/>
              <a:t>بعض أنواع المشايات في الحدائق</a:t>
            </a:r>
            <a:endParaRPr lang="en-US" dirty="0"/>
          </a:p>
        </p:txBody>
      </p:sp>
      <p:pic>
        <p:nvPicPr>
          <p:cNvPr id="6" name="عنصر نائب للمحتوى 5"/>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57200" y="1628800"/>
            <a:ext cx="4038600" cy="4464496"/>
          </a:xfrm>
        </p:spPr>
      </p:pic>
      <p:pic>
        <p:nvPicPr>
          <p:cNvPr id="5" name="عنصر نائب للمحتوى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788024" y="1600200"/>
            <a:ext cx="4032447" cy="4525963"/>
          </a:xfrm>
        </p:spPr>
      </p:pic>
    </p:spTree>
    <p:extLst>
      <p:ext uri="{BB962C8B-B14F-4D97-AF65-F5344CB8AC3E}">
        <p14:creationId xmlns:p14="http://schemas.microsoft.com/office/powerpoint/2010/main" val="15917811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IQ" dirty="0" smtClean="0"/>
              <a:t>استعمال الألوان في بعض المشايات لزيادة جماليتها وتوفير العنصر اللوني في الحديقة </a:t>
            </a:r>
            <a:endParaRPr lang="en-US" dirty="0"/>
          </a:p>
        </p:txBody>
      </p:sp>
      <p:pic>
        <p:nvPicPr>
          <p:cNvPr id="6" name="عنصر نائب للمحتوى 5"/>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539553" y="1600200"/>
            <a:ext cx="3888432" cy="4525963"/>
          </a:xfrm>
        </p:spPr>
      </p:pic>
      <p:pic>
        <p:nvPicPr>
          <p:cNvPr id="5" name="عنصر نائب للمحتوى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48200" y="1556792"/>
            <a:ext cx="4038600" cy="4608512"/>
          </a:xfrm>
        </p:spPr>
      </p:pic>
    </p:spTree>
    <p:extLst>
      <p:ext uri="{BB962C8B-B14F-4D97-AF65-F5344CB8AC3E}">
        <p14:creationId xmlns:p14="http://schemas.microsoft.com/office/powerpoint/2010/main" val="36827873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dirty="0" smtClean="0"/>
              <a:t>المشايات الهندسية وغير الهندسية </a:t>
            </a:r>
            <a:endParaRPr lang="en-US" dirty="0"/>
          </a:p>
        </p:txBody>
      </p:sp>
      <p:sp>
        <p:nvSpPr>
          <p:cNvPr id="3" name="عنصر نائب للنص 2"/>
          <p:cNvSpPr>
            <a:spLocks noGrp="1"/>
          </p:cNvSpPr>
          <p:nvPr>
            <p:ph type="body" idx="1"/>
          </p:nvPr>
        </p:nvSpPr>
        <p:spPr/>
        <p:txBody>
          <a:bodyPr>
            <a:normAutofit/>
          </a:bodyPr>
          <a:lstStyle/>
          <a:p>
            <a:r>
              <a:rPr lang="ar-IQ" sz="3200" dirty="0" smtClean="0"/>
              <a:t>ممشى هندسي           </a:t>
            </a:r>
            <a:endParaRPr lang="en-US" sz="3200" dirty="0"/>
          </a:p>
        </p:txBody>
      </p:sp>
      <p:pic>
        <p:nvPicPr>
          <p:cNvPr id="8" name="عنصر نائب للمحتوى 7"/>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57200" y="2204864"/>
            <a:ext cx="4040188" cy="3528392"/>
          </a:xfrm>
        </p:spPr>
      </p:pic>
      <p:sp>
        <p:nvSpPr>
          <p:cNvPr id="5" name="عنصر نائب للنص 4"/>
          <p:cNvSpPr>
            <a:spLocks noGrp="1"/>
          </p:cNvSpPr>
          <p:nvPr>
            <p:ph type="body" sz="quarter" idx="3"/>
          </p:nvPr>
        </p:nvSpPr>
        <p:spPr/>
        <p:txBody>
          <a:bodyPr/>
          <a:lstStyle/>
          <a:p>
            <a:pPr algn="r" rtl="1"/>
            <a:r>
              <a:rPr lang="ar-IQ" dirty="0" smtClean="0"/>
              <a:t>          </a:t>
            </a:r>
            <a:r>
              <a:rPr lang="ar-IQ" sz="3200" dirty="0" smtClean="0"/>
              <a:t>ممشى غير هندسي</a:t>
            </a:r>
            <a:endParaRPr lang="en-US" sz="3200" dirty="0"/>
          </a:p>
        </p:txBody>
      </p:sp>
      <p:pic>
        <p:nvPicPr>
          <p:cNvPr id="7" name="عنصر نائب للمحتوى 6"/>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4645025" y="2204864"/>
            <a:ext cx="4041775" cy="3478161"/>
          </a:xfrm>
        </p:spPr>
      </p:pic>
    </p:spTree>
    <p:extLst>
      <p:ext uri="{BB962C8B-B14F-4D97-AF65-F5344CB8AC3E}">
        <p14:creationId xmlns:p14="http://schemas.microsoft.com/office/powerpoint/2010/main" val="9073148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dirty="0" smtClean="0"/>
              <a:t>طرق رصف المشايات الهندسية </a:t>
            </a:r>
            <a:endParaRPr lang="en-US" dirty="0"/>
          </a:p>
        </p:txBody>
      </p:sp>
      <p:pic>
        <p:nvPicPr>
          <p:cNvPr id="6" name="عنصر نائب للمحتوى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1628800"/>
            <a:ext cx="4038600" cy="4536503"/>
          </a:xfrm>
        </p:spPr>
      </p:pic>
      <p:pic>
        <p:nvPicPr>
          <p:cNvPr id="5" name="عنصر نائب للمحتوى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499992" y="1600200"/>
            <a:ext cx="4248472" cy="4525963"/>
          </a:xfrm>
        </p:spPr>
      </p:pic>
    </p:spTree>
    <p:extLst>
      <p:ext uri="{BB962C8B-B14F-4D97-AF65-F5344CB8AC3E}">
        <p14:creationId xmlns:p14="http://schemas.microsoft.com/office/powerpoint/2010/main" val="2273639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algn="r" rtl="1"/>
            <a:r>
              <a:rPr lang="ar-IQ" dirty="0" smtClean="0"/>
              <a:t>كيفية رصف المشايات المؤدية الى مدخل المنزل</a:t>
            </a:r>
            <a:endParaRPr lang="en-US" dirty="0"/>
          </a:p>
        </p:txBody>
      </p:sp>
      <p:pic>
        <p:nvPicPr>
          <p:cNvPr id="6" name="عنصر نائب للمحتوى 5"/>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57200" y="1556792"/>
            <a:ext cx="4038600" cy="4608511"/>
          </a:xfrm>
        </p:spPr>
      </p:pic>
      <p:pic>
        <p:nvPicPr>
          <p:cNvPr id="5" name="عنصر نائب للمحتوى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869490" y="1600200"/>
            <a:ext cx="3596019" cy="4525963"/>
          </a:xfrm>
        </p:spPr>
      </p:pic>
    </p:spTree>
    <p:extLst>
      <p:ext uri="{BB962C8B-B14F-4D97-AF65-F5344CB8AC3E}">
        <p14:creationId xmlns:p14="http://schemas.microsoft.com/office/powerpoint/2010/main" val="5912403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5890666"/>
          </a:xfrm>
        </p:spPr>
        <p:txBody>
          <a:bodyPr/>
          <a:lstStyle/>
          <a:p>
            <a:r>
              <a:rPr lang="ar-IQ" dirty="0" smtClean="0"/>
              <a:t> </a:t>
            </a:r>
            <a:r>
              <a:rPr lang="ar-IQ" sz="7200" dirty="0" smtClean="0">
                <a:solidFill>
                  <a:schemeClr val="tx2">
                    <a:lumMod val="60000"/>
                    <a:lumOff val="40000"/>
                  </a:schemeClr>
                </a:solidFill>
              </a:rPr>
              <a:t>لحسن الأصغاء</a:t>
            </a:r>
            <a:r>
              <a:rPr lang="en-US" sz="7200" dirty="0" smtClean="0">
                <a:solidFill>
                  <a:schemeClr val="tx2">
                    <a:lumMod val="60000"/>
                    <a:lumOff val="40000"/>
                  </a:schemeClr>
                </a:solidFill>
              </a:rPr>
              <a:t>“</a:t>
            </a:r>
            <a:r>
              <a:rPr lang="ar-IQ" sz="7200" dirty="0" smtClean="0">
                <a:solidFill>
                  <a:schemeClr val="tx2">
                    <a:lumMod val="60000"/>
                    <a:lumOff val="40000"/>
                  </a:schemeClr>
                </a:solidFill>
              </a:rPr>
              <a:t>شكرا</a:t>
            </a:r>
            <a:r>
              <a:rPr lang="en-US" sz="7200" dirty="0" smtClean="0"/>
              <a:t> </a:t>
            </a:r>
            <a:endParaRPr lang="en-US" sz="7200" dirty="0"/>
          </a:p>
        </p:txBody>
      </p:sp>
    </p:spTree>
    <p:extLst>
      <p:ext uri="{BB962C8B-B14F-4D97-AF65-F5344CB8AC3E}">
        <p14:creationId xmlns:p14="http://schemas.microsoft.com/office/powerpoint/2010/main" val="9943297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394722"/>
          </a:xfrm>
        </p:spPr>
        <p:txBody>
          <a:bodyPr>
            <a:normAutofit fontScale="90000"/>
          </a:bodyPr>
          <a:lstStyle/>
          <a:p>
            <a:pPr algn="r" rtl="1"/>
            <a:r>
              <a:rPr lang="ar-IQ" dirty="0" smtClean="0"/>
              <a:t>الطرق والمشايات </a:t>
            </a:r>
            <a:br>
              <a:rPr lang="ar-IQ" dirty="0" smtClean="0"/>
            </a:br>
            <a:r>
              <a:rPr lang="ar-IQ" dirty="0" smtClean="0"/>
              <a:t>تعتبر الطرق والمشايات من العوامل المهمة في تصميم الحديقة , فهي أول الأشياء التي يبدأ بها التصميم , علاوة على كونها وسيلة </a:t>
            </a:r>
            <a:r>
              <a:rPr lang="ar-IQ" dirty="0" err="1" smtClean="0"/>
              <a:t>للأنتقال</a:t>
            </a:r>
            <a:r>
              <a:rPr lang="ar-IQ" dirty="0" smtClean="0"/>
              <a:t> بين أجزاء الحديقة حيث تربط أجزاؤها ببعضها , كما أنها تفصل بين أجزاء الحديقة عن بعضها .</a:t>
            </a:r>
            <a:br>
              <a:rPr lang="ar-IQ" dirty="0" smtClean="0"/>
            </a:br>
            <a:r>
              <a:rPr lang="ar-IQ" dirty="0" smtClean="0"/>
              <a:t>تختلف الطرق والمشايات في الطول والعرض تبعا لمساحة الحديقة ونظام التصميم المتبع في تخطيط الموقع أو الحديقة .وسوف نتطرق للنظامين الطبيعي والهندسي وكما يأتي :</a:t>
            </a:r>
            <a:endParaRPr lang="en-US" dirty="0"/>
          </a:p>
        </p:txBody>
      </p:sp>
    </p:spTree>
    <p:extLst>
      <p:ext uri="{BB962C8B-B14F-4D97-AF65-F5344CB8AC3E}">
        <p14:creationId xmlns:p14="http://schemas.microsoft.com/office/powerpoint/2010/main" val="3464487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51520" y="0"/>
            <a:ext cx="8435280" cy="7317432"/>
          </a:xfrm>
        </p:spPr>
        <p:txBody>
          <a:bodyPr>
            <a:normAutofit fontScale="90000"/>
          </a:bodyPr>
          <a:lstStyle/>
          <a:p>
            <a:pPr algn="r" rtl="1"/>
            <a:r>
              <a:rPr lang="ar-IQ" sz="3200" dirty="0" smtClean="0">
                <a:solidFill>
                  <a:srgbClr val="FF0000"/>
                </a:solidFill>
              </a:rPr>
              <a:t>1- الطرق والمشايات في النظام الطبيعي :</a:t>
            </a:r>
            <a:br>
              <a:rPr lang="ar-IQ" sz="3200" dirty="0" smtClean="0">
                <a:solidFill>
                  <a:srgbClr val="FF0000"/>
                </a:solidFill>
              </a:rPr>
            </a:br>
            <a:r>
              <a:rPr lang="ar-IQ" sz="3600" dirty="0" smtClean="0"/>
              <a:t>أ- عرض الطريق لا يقل عن 3 أمتار ويمكن زيادة هذا العرض بزيادة مساحة الحديقة وزيادة حركة المرور عليها .</a:t>
            </a:r>
            <a:br>
              <a:rPr lang="ar-IQ" sz="3600" dirty="0" smtClean="0"/>
            </a:br>
            <a:r>
              <a:rPr lang="ar-IQ" sz="3600" dirty="0" smtClean="0"/>
              <a:t>ب - يختار موقع الطريق في الأراضي المنحدرة بحيث ينحدر تدريجيا مع انحدار الارض الطبيعي .</a:t>
            </a:r>
            <a:br>
              <a:rPr lang="ar-IQ" sz="3600" dirty="0" smtClean="0"/>
            </a:br>
            <a:r>
              <a:rPr lang="ar-IQ" sz="3600" dirty="0" smtClean="0"/>
              <a:t>ج - أن تكون انحناءات الطريق تدريجيا وغير مفاجئة تجنبا  للحوادث.</a:t>
            </a:r>
            <a:br>
              <a:rPr lang="ar-IQ" sz="3600" dirty="0" smtClean="0"/>
            </a:br>
            <a:r>
              <a:rPr lang="ar-IQ" sz="3600" dirty="0" smtClean="0"/>
              <a:t>د . عند التقاطع في الحدائق الواسعة يجب ان يكون هناك اتساع كاف لمرور السيارات وعدم زراعة النباتات عند هذا التقاطع حتى لا تحجب النظر .</a:t>
            </a:r>
            <a:br>
              <a:rPr lang="ar-IQ" sz="3600" dirty="0" smtClean="0"/>
            </a:br>
            <a:r>
              <a:rPr lang="ar-IQ" sz="3600" dirty="0" smtClean="0"/>
              <a:t>ه – تظليل الطرق المتسعة بأشجار خيمية غير مقصوصة ويزين الطريق على جانبيه بمجموعات مختلفة من الشجيرات ذات ازهار و أوراق مختلفة حتى تبدو طبيعية وكأنها نامية بريا حول الطريق .  </a:t>
            </a:r>
            <a:br>
              <a:rPr lang="ar-IQ" sz="3600" dirty="0" smtClean="0"/>
            </a:br>
            <a:endParaRPr lang="en-US" sz="3600" dirty="0"/>
          </a:p>
        </p:txBody>
      </p:sp>
    </p:spTree>
    <p:extLst>
      <p:ext uri="{BB962C8B-B14F-4D97-AF65-F5344CB8AC3E}">
        <p14:creationId xmlns:p14="http://schemas.microsoft.com/office/powerpoint/2010/main" val="34411487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466730"/>
          </a:xfrm>
        </p:spPr>
        <p:txBody>
          <a:bodyPr>
            <a:normAutofit/>
          </a:bodyPr>
          <a:lstStyle/>
          <a:p>
            <a:pPr algn="r" rtl="1"/>
            <a:r>
              <a:rPr lang="ar-IQ" sz="3200" dirty="0" smtClean="0"/>
              <a:t>و- المشايات في هذا النظام هي </a:t>
            </a:r>
            <a:r>
              <a:rPr lang="ar-IQ" sz="3200" dirty="0" smtClean="0"/>
              <a:t>أقل </a:t>
            </a:r>
            <a:r>
              <a:rPr lang="ar-IQ" sz="3200" dirty="0" smtClean="0"/>
              <a:t>عرضا ولا يسمح فيها بمرور السيارات والعربات ومخصصة للمشاة فقط ويجب ان يراعى فيها ما يلي :</a:t>
            </a:r>
            <a:br>
              <a:rPr lang="ar-IQ" sz="3200" dirty="0" smtClean="0"/>
            </a:br>
            <a:r>
              <a:rPr lang="ar-IQ" sz="3200" dirty="0" smtClean="0"/>
              <a:t>اولا</a:t>
            </a:r>
            <a:r>
              <a:rPr lang="en-US" sz="3200" dirty="0" smtClean="0"/>
              <a:t>”</a:t>
            </a:r>
            <a:r>
              <a:rPr lang="ar-IQ" sz="3200" dirty="0" smtClean="0"/>
              <a:t> –تكون أضيق من الطرق على ان لا يقل عرضها عن 1,5 </a:t>
            </a:r>
            <a:r>
              <a:rPr lang="ar-IQ" sz="3200" dirty="0" err="1" smtClean="0"/>
              <a:t>مترلكي</a:t>
            </a:r>
            <a:r>
              <a:rPr lang="ar-IQ" sz="3200" dirty="0" smtClean="0"/>
              <a:t> تسمح بمرور شخصين متجاورين على الاقل .</a:t>
            </a:r>
            <a:br>
              <a:rPr lang="ar-IQ" sz="3200" dirty="0" smtClean="0"/>
            </a:br>
            <a:r>
              <a:rPr lang="ar-IQ" sz="3200" dirty="0" smtClean="0"/>
              <a:t>ثانيا . يمكن عمل </a:t>
            </a:r>
            <a:r>
              <a:rPr lang="ar-IQ" sz="3200" dirty="0" err="1" smtClean="0"/>
              <a:t>الأنحناءات</a:t>
            </a:r>
            <a:r>
              <a:rPr lang="ar-IQ" sz="3200" dirty="0" smtClean="0"/>
              <a:t> </a:t>
            </a:r>
            <a:r>
              <a:rPr lang="ar-IQ" sz="3200" dirty="0" err="1" smtClean="0"/>
              <a:t>والأنحدارات</a:t>
            </a:r>
            <a:r>
              <a:rPr lang="ar-IQ" sz="3200" dirty="0" smtClean="0"/>
              <a:t> فيها .</a:t>
            </a:r>
            <a:br>
              <a:rPr lang="ar-IQ" sz="3200" dirty="0" smtClean="0"/>
            </a:br>
            <a:r>
              <a:rPr lang="ar-IQ" sz="3200" dirty="0" smtClean="0"/>
              <a:t>ثالثا – يمكن تكرار </a:t>
            </a:r>
            <a:r>
              <a:rPr lang="ar-IQ" sz="3200" dirty="0" err="1" smtClean="0"/>
              <a:t>الأنحناءات</a:t>
            </a:r>
            <a:r>
              <a:rPr lang="ar-IQ" sz="3200" dirty="0" smtClean="0"/>
              <a:t> بحيث تخفى عن بعضها </a:t>
            </a:r>
            <a:r>
              <a:rPr lang="ar-IQ" sz="3200" dirty="0" err="1" smtClean="0"/>
              <a:t>أخفاء</a:t>
            </a:r>
            <a:r>
              <a:rPr lang="ar-IQ" sz="3200" dirty="0" smtClean="0"/>
              <a:t> تام بمجموعات كثيفة من </a:t>
            </a:r>
            <a:r>
              <a:rPr lang="ar-IQ" sz="3200" dirty="0" err="1" smtClean="0"/>
              <a:t>الأشجيرات</a:t>
            </a:r>
            <a:r>
              <a:rPr lang="ar-IQ" sz="3200" dirty="0" smtClean="0"/>
              <a:t> المختلفة لمفاجئة الزائر بمناظر جديدة اثناء سيره .</a:t>
            </a:r>
            <a:br>
              <a:rPr lang="ar-IQ" sz="3200" dirty="0" smtClean="0"/>
            </a:br>
            <a:r>
              <a:rPr lang="ar-IQ" sz="3200" dirty="0" smtClean="0"/>
              <a:t>رابعا – قد يستعاض عن المشايات التي تقسم المسطحات الخضراء الى نصفين بممر من قطع البلاط غير منتظم الشكل بنظام الخطوة ويمكن زراعة الثيل بين القطع اذا كان المرور فيها خفيفا</a:t>
            </a:r>
            <a:r>
              <a:rPr lang="en-US" sz="3200" dirty="0" smtClean="0"/>
              <a:t>” </a:t>
            </a:r>
            <a:r>
              <a:rPr lang="ar-IQ" sz="3200" dirty="0" smtClean="0"/>
              <a:t>.</a:t>
            </a:r>
            <a:endParaRPr lang="en-US" sz="3200" dirty="0"/>
          </a:p>
        </p:txBody>
      </p:sp>
    </p:spTree>
    <p:extLst>
      <p:ext uri="{BB962C8B-B14F-4D97-AF65-F5344CB8AC3E}">
        <p14:creationId xmlns:p14="http://schemas.microsoft.com/office/powerpoint/2010/main" val="15343488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250706"/>
          </a:xfrm>
        </p:spPr>
        <p:txBody>
          <a:bodyPr>
            <a:normAutofit/>
          </a:bodyPr>
          <a:lstStyle/>
          <a:p>
            <a:pPr algn="r" rtl="1"/>
            <a:r>
              <a:rPr lang="ar-IQ" sz="3200" dirty="0" smtClean="0">
                <a:solidFill>
                  <a:srgbClr val="FF0000"/>
                </a:solidFill>
              </a:rPr>
              <a:t>2- الطرق والمشايات في نظام الحدائق الهندسية :</a:t>
            </a:r>
            <a:br>
              <a:rPr lang="ar-IQ" sz="3200" dirty="0" smtClean="0">
                <a:solidFill>
                  <a:srgbClr val="FF0000"/>
                </a:solidFill>
              </a:rPr>
            </a:br>
            <a:r>
              <a:rPr lang="ar-IQ" sz="3200" dirty="0" smtClean="0"/>
              <a:t>تمتاز الطرق في الحدائق الهندسية بما يلي :</a:t>
            </a:r>
            <a:br>
              <a:rPr lang="ar-IQ" sz="3200" dirty="0" smtClean="0"/>
            </a:br>
            <a:r>
              <a:rPr lang="ar-IQ" sz="3200" dirty="0" smtClean="0"/>
              <a:t>أ – تمثل الطرق في النظام الهندسي محاور التصميم عكس الحال في النظام الطبيعي ويزداد عرض الطرق في الحديقة كلما كان المحور </a:t>
            </a:r>
            <a:r>
              <a:rPr lang="ar-IQ" sz="3200" dirty="0" err="1" smtClean="0"/>
              <a:t>ريئسيا</a:t>
            </a:r>
            <a:r>
              <a:rPr lang="en-US" sz="3200" dirty="0" smtClean="0"/>
              <a:t>”</a:t>
            </a:r>
            <a:r>
              <a:rPr lang="ar-IQ" sz="3200" dirty="0" smtClean="0"/>
              <a:t> .</a:t>
            </a:r>
            <a:br>
              <a:rPr lang="ar-IQ" sz="3200" dirty="0" smtClean="0"/>
            </a:br>
            <a:r>
              <a:rPr lang="ar-IQ" sz="3200" dirty="0" smtClean="0"/>
              <a:t>ب - تزرع أشجار للظل او للزينة خيمية الشكل أو قابلة للتشكيل في أوضاع متقابلة على جانبي الطريق وعلى مسافات متساوية فيما بينها وتشكل تشكيلا</a:t>
            </a:r>
            <a:r>
              <a:rPr lang="en-US" sz="3200" dirty="0" smtClean="0"/>
              <a:t>”</a:t>
            </a:r>
            <a:r>
              <a:rPr lang="ar-IQ" sz="3200" dirty="0" smtClean="0"/>
              <a:t> هندسيا</a:t>
            </a:r>
            <a:r>
              <a:rPr lang="en-US" sz="3200" dirty="0" smtClean="0"/>
              <a:t>”</a:t>
            </a:r>
            <a:r>
              <a:rPr lang="ar-IQ" sz="3200" dirty="0" smtClean="0"/>
              <a:t> مناسبا.</a:t>
            </a:r>
            <a:br>
              <a:rPr lang="ar-IQ" sz="3200" dirty="0" smtClean="0"/>
            </a:br>
            <a:r>
              <a:rPr lang="ar-IQ" sz="3200" dirty="0" smtClean="0"/>
              <a:t>ج – يراعى في محور الطريق أن يكون منتهيا</a:t>
            </a:r>
            <a:r>
              <a:rPr lang="en-US" sz="3200" dirty="0" smtClean="0"/>
              <a:t> ”</a:t>
            </a:r>
            <a:r>
              <a:rPr lang="ar-IQ" sz="3200" dirty="0" smtClean="0"/>
              <a:t>بمدخل المنزل أو يقسم الطريق الى أتجاهين متعاكسين للمرور ويفضل أنشاء حوض يمتد على محور الطريق يزرع </a:t>
            </a:r>
            <a:r>
              <a:rPr lang="ar-IQ" sz="3200" dirty="0" err="1" smtClean="0"/>
              <a:t>بالازهار</a:t>
            </a:r>
            <a:r>
              <a:rPr lang="ar-IQ" sz="3200" dirty="0" smtClean="0"/>
              <a:t> او الثيل .</a:t>
            </a:r>
            <a:br>
              <a:rPr lang="ar-IQ" sz="3200" dirty="0" smtClean="0"/>
            </a:br>
            <a:r>
              <a:rPr lang="ar-IQ" sz="3200" dirty="0" smtClean="0"/>
              <a:t> </a:t>
            </a:r>
            <a:endParaRPr lang="en-US" sz="3200" dirty="0"/>
          </a:p>
        </p:txBody>
      </p:sp>
    </p:spTree>
    <p:extLst>
      <p:ext uri="{BB962C8B-B14F-4D97-AF65-F5344CB8AC3E}">
        <p14:creationId xmlns:p14="http://schemas.microsoft.com/office/powerpoint/2010/main" val="23430157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250706"/>
          </a:xfrm>
        </p:spPr>
        <p:txBody>
          <a:bodyPr>
            <a:normAutofit fontScale="90000"/>
          </a:bodyPr>
          <a:lstStyle/>
          <a:p>
            <a:pPr algn="r" rtl="1"/>
            <a:r>
              <a:rPr lang="ar-IQ" sz="3200" dirty="0" smtClean="0"/>
              <a:t>د - تستخدم المشايات في الحديقة الهندسية للمشي كما هو الحال في الحديقة الطبيعية وقد تستخدم مجرد </a:t>
            </a:r>
            <a:r>
              <a:rPr lang="ar-IQ" sz="3200" dirty="0" err="1" smtClean="0"/>
              <a:t>لأيجاد</a:t>
            </a:r>
            <a:r>
              <a:rPr lang="ar-IQ" sz="3200" dirty="0" smtClean="0"/>
              <a:t> التناظر في تصميم الحديقة ولا تستخدم للمشي كثيرا</a:t>
            </a:r>
            <a:r>
              <a:rPr lang="en-US" sz="3200" dirty="0" smtClean="0"/>
              <a:t>”</a:t>
            </a:r>
            <a:r>
              <a:rPr lang="ar-IQ" sz="3200" dirty="0" smtClean="0"/>
              <a:t>, ويجب أن لا يتغير عرض الطريق مع </a:t>
            </a:r>
            <a:r>
              <a:rPr lang="ar-IQ" sz="3200" dirty="0" err="1" smtClean="0"/>
              <a:t>أمتداده</a:t>
            </a:r>
            <a:r>
              <a:rPr lang="ar-IQ" sz="3200" dirty="0" smtClean="0"/>
              <a:t> وبهذا يكون جانباه متوازيين تماما.</a:t>
            </a:r>
            <a:br>
              <a:rPr lang="ar-IQ" sz="3200" dirty="0" smtClean="0"/>
            </a:br>
            <a:r>
              <a:rPr lang="ar-IQ" sz="3200" dirty="0" smtClean="0"/>
              <a:t>ه – تقليل الطرق بقدر </a:t>
            </a:r>
            <a:r>
              <a:rPr lang="ar-IQ" sz="3200" dirty="0" err="1" smtClean="0"/>
              <a:t>الأمكان</a:t>
            </a:r>
            <a:r>
              <a:rPr lang="ar-IQ" sz="3200" dirty="0" smtClean="0"/>
              <a:t> في الحديقة المحدودة المساحة حتى يتم </a:t>
            </a:r>
            <a:r>
              <a:rPr lang="ar-IQ" sz="3200" dirty="0" err="1" smtClean="0"/>
              <a:t>أستغلال</a:t>
            </a:r>
            <a:r>
              <a:rPr lang="ar-IQ" sz="3200" dirty="0" smtClean="0"/>
              <a:t> أكبر قدر من الأرض بزراعة المسطحات الخضراء . </a:t>
            </a:r>
            <a:br>
              <a:rPr lang="ar-IQ" sz="3200" dirty="0" smtClean="0"/>
            </a:br>
            <a:r>
              <a:rPr lang="ar-IQ" sz="3200" dirty="0" smtClean="0"/>
              <a:t>و – أن تكون المشايات الرئيسية متعامدة على واجهة المنزل .</a:t>
            </a:r>
            <a:br>
              <a:rPr lang="ar-IQ" sz="3200" dirty="0" smtClean="0"/>
            </a:br>
            <a:r>
              <a:rPr lang="ar-IQ" sz="3200" dirty="0" smtClean="0"/>
              <a:t>ز – الخط المستقيم هو أقصر الخطوط , لذا يجب المراعاة عند تصميم الحديقة أن تصل الخطوط المستقيمة بين عناصر التصميم تجنبا</a:t>
            </a:r>
            <a:r>
              <a:rPr lang="en-US" sz="3200" dirty="0" smtClean="0"/>
              <a:t>”</a:t>
            </a:r>
            <a:r>
              <a:rPr lang="ar-IQ" sz="3200" dirty="0" smtClean="0"/>
              <a:t> السير فوق المسطح الأخضر </a:t>
            </a:r>
            <a:r>
              <a:rPr lang="ar-IQ" sz="3200" dirty="0" err="1" smtClean="0"/>
              <a:t>لأختصار</a:t>
            </a:r>
            <a:r>
              <a:rPr lang="ar-IQ" sz="3200" dirty="0" smtClean="0"/>
              <a:t> الطريق ,لذا فلا داعي لعمل خطوط دائرية اذا كان من الممكن أحلال  الخطوط </a:t>
            </a:r>
            <a:r>
              <a:rPr lang="ar-IQ" sz="3200" dirty="0" err="1" smtClean="0"/>
              <a:t>المستقية</a:t>
            </a:r>
            <a:r>
              <a:rPr lang="ar-IQ" sz="3200" dirty="0" smtClean="0"/>
              <a:t> مكانها . والطريق يهدف الى غاية معينة مثل المنزل أو نافورة أو تمثال أو مقعد جلوس ....الخ . </a:t>
            </a:r>
            <a:br>
              <a:rPr lang="ar-IQ" sz="3200" dirty="0" smtClean="0"/>
            </a:br>
            <a:endParaRPr lang="en-US" sz="3200" dirty="0"/>
          </a:p>
        </p:txBody>
      </p:sp>
    </p:spTree>
    <p:extLst>
      <p:ext uri="{BB962C8B-B14F-4D97-AF65-F5344CB8AC3E}">
        <p14:creationId xmlns:p14="http://schemas.microsoft.com/office/powerpoint/2010/main" val="25262339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322714"/>
          </a:xfrm>
        </p:spPr>
        <p:txBody>
          <a:bodyPr>
            <a:normAutofit/>
          </a:bodyPr>
          <a:lstStyle/>
          <a:p>
            <a:pPr algn="r" rtl="1"/>
            <a:r>
              <a:rPr lang="ar-IQ" sz="4000" dirty="0" smtClean="0"/>
              <a:t>ح – قد ينتهي الطريق عند باب الحديقة بزاوية حادة ففي هذه الحالة يفضل أن تكون رأس الزاوية الحادة مستديرة على جانبي المدخل لتكسبه اتساعا أكثر .</a:t>
            </a:r>
            <a:br>
              <a:rPr lang="ar-IQ" sz="4000" dirty="0" smtClean="0"/>
            </a:br>
            <a:r>
              <a:rPr lang="ar-IQ" sz="4000" dirty="0" smtClean="0"/>
              <a:t>ك – في جميع الطرق والمشايات يجب مراعاة أن يكون سطحها مرتفعا من الوسط مائلا الى الجانبين بدرجة بسيطة وذلك لكي لا تتراكم مياه الأمطار أو مياه الري , مع محاولة وضع أماكن لتصريف المياه الري </a:t>
            </a:r>
            <a:r>
              <a:rPr lang="ar-IQ" sz="4000" dirty="0" err="1" smtClean="0"/>
              <a:t>الزائده</a:t>
            </a:r>
            <a:r>
              <a:rPr lang="ar-IQ" sz="4000" dirty="0" smtClean="0"/>
              <a:t> ومياه الأمطار .</a:t>
            </a:r>
            <a:endParaRPr lang="en-US" sz="4000" dirty="0"/>
          </a:p>
        </p:txBody>
      </p:sp>
    </p:spTree>
    <p:extLst>
      <p:ext uri="{BB962C8B-B14F-4D97-AF65-F5344CB8AC3E}">
        <p14:creationId xmlns:p14="http://schemas.microsoft.com/office/powerpoint/2010/main" val="20390492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188641"/>
            <a:ext cx="7772400" cy="720079"/>
          </a:xfrm>
        </p:spPr>
        <p:txBody>
          <a:bodyPr>
            <a:normAutofit fontScale="90000"/>
          </a:bodyPr>
          <a:lstStyle/>
          <a:p>
            <a:pPr algn="r" rtl="1"/>
            <a:r>
              <a:rPr lang="ar-IQ" dirty="0" smtClean="0">
                <a:solidFill>
                  <a:srgbClr val="FF0000"/>
                </a:solidFill>
              </a:rPr>
              <a:t>أنشاء الطرق </a:t>
            </a:r>
            <a:endParaRPr lang="en-US" dirty="0">
              <a:solidFill>
                <a:srgbClr val="FF0000"/>
              </a:solidFill>
            </a:endParaRPr>
          </a:p>
        </p:txBody>
      </p:sp>
      <p:sp>
        <p:nvSpPr>
          <p:cNvPr id="3" name="عنوان فرعي 2"/>
          <p:cNvSpPr>
            <a:spLocks noGrp="1"/>
          </p:cNvSpPr>
          <p:nvPr>
            <p:ph type="subTitle" idx="1"/>
          </p:nvPr>
        </p:nvSpPr>
        <p:spPr>
          <a:xfrm>
            <a:off x="611560" y="836712"/>
            <a:ext cx="7920880" cy="5904656"/>
          </a:xfrm>
        </p:spPr>
        <p:txBody>
          <a:bodyPr>
            <a:noAutofit/>
          </a:bodyPr>
          <a:lstStyle/>
          <a:p>
            <a:pPr algn="r" rtl="1"/>
            <a:r>
              <a:rPr lang="ar-IQ" sz="2800" dirty="0" smtClean="0">
                <a:solidFill>
                  <a:schemeClr val="tx1"/>
                </a:solidFill>
              </a:rPr>
              <a:t>تدخل مواد عديدة في أنشاء الطرق في الحديقة وأهمها الرمل والحصى والحجر والطابوق أو البلاط وأحيانا تستخدم نباتات المسطحات في وسط هذه المواد .</a:t>
            </a:r>
          </a:p>
          <a:p>
            <a:pPr algn="r" rtl="1"/>
            <a:r>
              <a:rPr lang="ar-IQ" sz="2800" dirty="0" smtClean="0">
                <a:solidFill>
                  <a:schemeClr val="tx1"/>
                </a:solidFill>
              </a:rPr>
              <a:t>ويتحدد </a:t>
            </a:r>
            <a:r>
              <a:rPr lang="ar-IQ" sz="2800" dirty="0" err="1" smtClean="0">
                <a:solidFill>
                  <a:schemeClr val="tx1"/>
                </a:solidFill>
              </a:rPr>
              <a:t>أستعمال</a:t>
            </a:r>
            <a:r>
              <a:rPr lang="ar-IQ" sz="2800" dirty="0" smtClean="0">
                <a:solidFill>
                  <a:schemeClr val="tx1"/>
                </a:solidFill>
              </a:rPr>
              <a:t> هذه المواد حسب نوع الحديقة ورغبة المالك وتكاليف الأنشاء ومصاريف الصيانة .</a:t>
            </a:r>
          </a:p>
          <a:p>
            <a:pPr algn="r" rtl="1"/>
            <a:r>
              <a:rPr lang="ar-IQ" sz="2800" dirty="0" smtClean="0">
                <a:solidFill>
                  <a:schemeClr val="tx1"/>
                </a:solidFill>
              </a:rPr>
              <a:t>وأهم أنواع الطرق هي :</a:t>
            </a:r>
          </a:p>
          <a:p>
            <a:pPr algn="r" rtl="1"/>
            <a:r>
              <a:rPr lang="ar-IQ" sz="2800" dirty="0" smtClean="0">
                <a:solidFill>
                  <a:schemeClr val="tx1"/>
                </a:solidFill>
              </a:rPr>
              <a:t>1- طرق ومشايات الرمل والحصى </a:t>
            </a:r>
          </a:p>
          <a:p>
            <a:pPr algn="r" rtl="1"/>
            <a:r>
              <a:rPr lang="ar-IQ" sz="2800" dirty="0" smtClean="0">
                <a:solidFill>
                  <a:schemeClr val="tx1"/>
                </a:solidFill>
              </a:rPr>
              <a:t>تسوى الطرق وتفرش سطوحها بطبقة من الرمل سمكها (10-20 )سم وتكبس جيدا مع التسوية </a:t>
            </a:r>
            <a:r>
              <a:rPr lang="ar-IQ" sz="2800" dirty="0" err="1" smtClean="0">
                <a:solidFill>
                  <a:schemeClr val="tx1"/>
                </a:solidFill>
              </a:rPr>
              <a:t>وأذا</a:t>
            </a:r>
            <a:r>
              <a:rPr lang="ar-IQ" sz="2800" dirty="0" smtClean="0">
                <a:solidFill>
                  <a:schemeClr val="tx1"/>
                </a:solidFill>
              </a:rPr>
              <a:t> كانت الارض غير صلبة فمن الأفضل وضع طبقة من الأحجار المكسرة بسمك 10 سم قبل وضع طبقة الرمل السطحية و قد تستعمل فوق الرمال أو بدلها طبقة من الحصى الدقيق لتستمر مدة أطول وتصلح في الأيام الممطرة ومن عيوبها عدم سهولة المشي عليها . </a:t>
            </a:r>
            <a:endParaRPr lang="en-US" sz="2800" dirty="0">
              <a:solidFill>
                <a:schemeClr val="tx1"/>
              </a:solidFill>
            </a:endParaRPr>
          </a:p>
        </p:txBody>
      </p:sp>
    </p:spTree>
    <p:extLst>
      <p:ext uri="{BB962C8B-B14F-4D97-AF65-F5344CB8AC3E}">
        <p14:creationId xmlns:p14="http://schemas.microsoft.com/office/powerpoint/2010/main" val="17814353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322714"/>
          </a:xfrm>
        </p:spPr>
        <p:txBody>
          <a:bodyPr>
            <a:normAutofit/>
          </a:bodyPr>
          <a:lstStyle/>
          <a:p>
            <a:pPr algn="r" rtl="1"/>
            <a:r>
              <a:rPr lang="ar-IQ" sz="3200" dirty="0" smtClean="0"/>
              <a:t>2- طرق مرصوفة :</a:t>
            </a:r>
            <a:br>
              <a:rPr lang="ar-IQ" sz="3200" dirty="0" smtClean="0"/>
            </a:br>
            <a:r>
              <a:rPr lang="ar-IQ" sz="3200" dirty="0" smtClean="0"/>
              <a:t>تستخدم في الطرق الرئيسية الواسعة عادة وتسبق عملية الرصف تثبيت سطح الأرض بعمل طبقة من الأحجار المتكسرة الصغيرة وتكبس جيدا ويمكن رصفها </a:t>
            </a:r>
            <a:r>
              <a:rPr lang="ar-IQ" sz="3200" dirty="0" err="1" smtClean="0"/>
              <a:t>بانواع</a:t>
            </a:r>
            <a:r>
              <a:rPr lang="ar-IQ" sz="3200" dirty="0" smtClean="0"/>
              <a:t> مختلفة منها :</a:t>
            </a:r>
            <a:br>
              <a:rPr lang="ar-IQ" sz="3200" dirty="0" smtClean="0"/>
            </a:br>
            <a:r>
              <a:rPr lang="ar-IQ" sz="3200" dirty="0"/>
              <a:t> </a:t>
            </a:r>
            <a:r>
              <a:rPr lang="ar-IQ" sz="3200" dirty="0" smtClean="0"/>
              <a:t>أ – الرصف بالأسفلت </a:t>
            </a:r>
            <a:br>
              <a:rPr lang="ar-IQ" sz="3200" dirty="0" smtClean="0"/>
            </a:br>
            <a:r>
              <a:rPr lang="ar-IQ" sz="3200" dirty="0" smtClean="0"/>
              <a:t>ولا تتبع الا في الحدائق الكبيرة المساحة والمتنزهات العامة والتي تكون طرقها عبارة عن شوارع تستخدم لمرور العربات والسيارات لكي تتحمل هذه </a:t>
            </a:r>
            <a:r>
              <a:rPr lang="ar-IQ" sz="3200" dirty="0" err="1" smtClean="0"/>
              <a:t>الحركه</a:t>
            </a:r>
            <a:r>
              <a:rPr lang="ar-IQ" sz="3200" dirty="0" smtClean="0"/>
              <a:t> ويعاب استخدامها في </a:t>
            </a:r>
            <a:r>
              <a:rPr lang="ar-IQ" sz="3200" dirty="0" err="1" smtClean="0"/>
              <a:t>حداىق</a:t>
            </a:r>
            <a:r>
              <a:rPr lang="ar-IQ" sz="3200" dirty="0" smtClean="0"/>
              <a:t> المنازل مهما كانت متسعه لتأثير لون الاسفلت الأسود مع باقي أجزاء الحديقة فضلا عن شدة تشبعه بالحرارة أثناء النهار مما يسبب </a:t>
            </a:r>
            <a:r>
              <a:rPr lang="ar-IQ" sz="3200" dirty="0" err="1" smtClean="0"/>
              <a:t>أرتفاع</a:t>
            </a:r>
            <a:r>
              <a:rPr lang="ar-IQ" sz="3200" dirty="0" smtClean="0"/>
              <a:t> درجة الحرارة خاصه اثناء الصيف </a:t>
            </a:r>
            <a:endParaRPr lang="en-US" sz="3200" dirty="0"/>
          </a:p>
        </p:txBody>
      </p:sp>
    </p:spTree>
    <p:extLst>
      <p:ext uri="{BB962C8B-B14F-4D97-AF65-F5344CB8AC3E}">
        <p14:creationId xmlns:p14="http://schemas.microsoft.com/office/powerpoint/2010/main" val="2015107651"/>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366</TotalTime>
  <Words>290</Words>
  <Application>Microsoft Office PowerPoint</Application>
  <PresentationFormat>عرض على الشاشة (3:4)‏</PresentationFormat>
  <Paragraphs>26</Paragraphs>
  <Slides>18</Slides>
  <Notes>0</Notes>
  <HiddenSlides>0</HiddenSlides>
  <MMClips>0</MMClips>
  <ScaleCrop>false</ScaleCrop>
  <HeadingPairs>
    <vt:vector size="4" baseType="variant">
      <vt:variant>
        <vt:lpstr>نسق</vt:lpstr>
      </vt:variant>
      <vt:variant>
        <vt:i4>1</vt:i4>
      </vt:variant>
      <vt:variant>
        <vt:lpstr>عناوين الشرائح</vt:lpstr>
      </vt:variant>
      <vt:variant>
        <vt:i4>18</vt:i4>
      </vt:variant>
    </vt:vector>
  </HeadingPairs>
  <TitlesOfParts>
    <vt:vector size="19" baseType="lpstr">
      <vt:lpstr>نسق Office</vt:lpstr>
      <vt:lpstr>المحاضرة الثانية </vt:lpstr>
      <vt:lpstr>الطرق والمشايات  تعتبر الطرق والمشايات من العوامل المهمة في تصميم الحديقة , فهي أول الأشياء التي يبدأ بها التصميم , علاوة على كونها وسيلة للأنتقال بين أجزاء الحديقة حيث تربط أجزاؤها ببعضها , كما أنها تفصل بين أجزاء الحديقة عن بعضها . تختلف الطرق والمشايات في الطول والعرض تبعا لمساحة الحديقة ونظام التصميم المتبع في تخطيط الموقع أو الحديقة .وسوف نتطرق للنظامين الطبيعي والهندسي وكما يأتي :</vt:lpstr>
      <vt:lpstr>1- الطرق والمشايات في النظام الطبيعي : أ- عرض الطريق لا يقل عن 3 أمتار ويمكن زيادة هذا العرض بزيادة مساحة الحديقة وزيادة حركة المرور عليها . ب - يختار موقع الطريق في الأراضي المنحدرة بحيث ينحدر تدريجيا مع انحدار الارض الطبيعي . ج - أن تكون انحناءات الطريق تدريجيا وغير مفاجئة تجنبا  للحوادث. د . عند التقاطع في الحدائق الواسعة يجب ان يكون هناك اتساع كاف لمرور السيارات وعدم زراعة النباتات عند هذا التقاطع حتى لا تحجب النظر . ه – تظليل الطرق المتسعة بأشجار خيمية غير مقصوصة ويزين الطريق على جانبيه بمجموعات مختلفة من الشجيرات ذات ازهار و أوراق مختلفة حتى تبدو طبيعية وكأنها نامية بريا حول الطريق .   </vt:lpstr>
      <vt:lpstr>و- المشايات في هذا النظام هي أقل عرضا ولا يسمح فيها بمرور السيارات والعربات ومخصصة للمشاة فقط ويجب ان يراعى فيها ما يلي : اولا” –تكون أضيق من الطرق على ان لا يقل عرضها عن 1,5 مترلكي تسمح بمرور شخصين متجاورين على الاقل . ثانيا . يمكن عمل الأنحناءات والأنحدارات فيها . ثالثا – يمكن تكرار الأنحناءات بحيث تخفى عن بعضها أخفاء تام بمجموعات كثيفة من الأشجيرات المختلفة لمفاجئة الزائر بمناظر جديدة اثناء سيره . رابعا – قد يستعاض عن المشايات التي تقسم المسطحات الخضراء الى نصفين بممر من قطع البلاط غير منتظم الشكل بنظام الخطوة ويمكن زراعة الثيل بين القطع اذا كان المرور فيها خفيفا” .</vt:lpstr>
      <vt:lpstr>2- الطرق والمشايات في نظام الحدائق الهندسية : تمتاز الطرق في الحدائق الهندسية بما يلي : أ – تمثل الطرق في النظام الهندسي محاور التصميم عكس الحال في النظام الطبيعي ويزداد عرض الطرق في الحديقة كلما كان المحور ريئسيا” . ب - تزرع أشجار للظل او للزينة خيمية الشكل أو قابلة للتشكيل في أوضاع متقابلة على جانبي الطريق وعلى مسافات متساوية فيما بينها وتشكل تشكيلا” هندسيا” مناسبا. ج – يراعى في محور الطريق أن يكون منتهيا ”بمدخل المنزل أو يقسم الطريق الى أتجاهين متعاكسين للمرور ويفضل أنشاء حوض يمتد على محور الطريق يزرع بالازهار او الثيل .  </vt:lpstr>
      <vt:lpstr>د - تستخدم المشايات في الحديقة الهندسية للمشي كما هو الحال في الحديقة الطبيعية وقد تستخدم مجرد لأيجاد التناظر في تصميم الحديقة ولا تستخدم للمشي كثيرا”, ويجب أن لا يتغير عرض الطريق مع أمتداده وبهذا يكون جانباه متوازيين تماما. ه – تقليل الطرق بقدر الأمكان في الحديقة المحدودة المساحة حتى يتم أستغلال أكبر قدر من الأرض بزراعة المسطحات الخضراء .  و – أن تكون المشايات الرئيسية متعامدة على واجهة المنزل . ز – الخط المستقيم هو أقصر الخطوط , لذا يجب المراعاة عند تصميم الحديقة أن تصل الخطوط المستقيمة بين عناصر التصميم تجنبا” السير فوق المسطح الأخضر لأختصار الطريق ,لذا فلا داعي لعمل خطوط دائرية اذا كان من الممكن أحلال  الخطوط المستقية مكانها . والطريق يهدف الى غاية معينة مثل المنزل أو نافورة أو تمثال أو مقعد جلوس ....الخ .  </vt:lpstr>
      <vt:lpstr>ح – قد ينتهي الطريق عند باب الحديقة بزاوية حادة ففي هذه الحالة يفضل أن تكون رأس الزاوية الحادة مستديرة على جانبي المدخل لتكسبه اتساعا أكثر . ك – في جميع الطرق والمشايات يجب مراعاة أن يكون سطحها مرتفعا من الوسط مائلا الى الجانبين بدرجة بسيطة وذلك لكي لا تتراكم مياه الأمطار أو مياه الري , مع محاولة وضع أماكن لتصريف المياه الري الزائده ومياه الأمطار .</vt:lpstr>
      <vt:lpstr>أنشاء الطرق </vt:lpstr>
      <vt:lpstr>2- طرق مرصوفة : تستخدم في الطرق الرئيسية الواسعة عادة وتسبق عملية الرصف تثبيت سطح الأرض بعمل طبقة من الأحجار المتكسرة الصغيرة وتكبس جيدا ويمكن رصفها بانواع مختلفة منها :  أ – الرصف بالأسفلت  ولا تتبع الا في الحدائق الكبيرة المساحة والمتنزهات العامة والتي تكون طرقها عبارة عن شوارع تستخدم لمرور العربات والسيارات لكي تتحمل هذه الحركه ويعاب استخدامها في حداىق المنازل مهما كانت متسعه لتأثير لون الاسفلت الأسود مع باقي أجزاء الحديقة فضلا عن شدة تشبعه بالحرارة أثناء النهار مما يسبب أرتفاع درجة الحرارة خاصه اثناء الصيف </vt:lpstr>
      <vt:lpstr>ب -  الرصف بالكونكريت :   ويمتاز هذا النوع من الرصف بأنه لا يحتاج الى عناية كبيرة في صيانته كما أنه يتحمل حركة المرور والمشاة .ويكون سمك هذا الرصف بحدود (10-15) سم و قد تضاف اليه بعض الألوان لتكتسب لونا غير رمادي .  ج –  الرصف بالبلاط :   توجد أنواع عديدة من البلاط المستعمل في رصف طرق الحدائق التي تحدد بالطابوق او الأرصفة , وتستعمل عدة انواع من البلاط واهمها  البلاط الحجري :-  الذي يقطع باشكال واحجام مختلفة تبلط به الطرق تبليطا عاديا كاملا أو تترك مسافات بينها لزراعتها بالثيل ويكون وضع البلاط بطريقة منتظمة أو غير منتظمة . البلاط الأسمنتي :-  ويصنع من الكونكريت بأبعاد 40×40×5 سم  بنفس الاستعمال السابق . </vt:lpstr>
      <vt:lpstr>د – الرصف بالحصى الملون : تتبع هذه الطريقة لرصف الطرق المعدة لسير الانسان وليس لمرور السيارات أو العربات , وتلصق هذه المواد بالأرض بواسطة طبقة أسمنتية وتكون على شكل رسوم هندسية أو زخارف من الزهور وغيرها بأستعمال الوان مختلفة , وتستعمل هذه الطريقة  في رصف الحدائق العامة والخاصة .  </vt:lpstr>
      <vt:lpstr>الطرق المرصوفة بالأسفلت في الحدائق</vt:lpstr>
      <vt:lpstr>بعض أنواع المشايات في الحدائق</vt:lpstr>
      <vt:lpstr>استعمال الألوان في بعض المشايات لزيادة جماليتها وتوفير العنصر اللوني في الحديقة </vt:lpstr>
      <vt:lpstr>المشايات الهندسية وغير الهندسية </vt:lpstr>
      <vt:lpstr>طرق رصف المشايات الهندسية </vt:lpstr>
      <vt:lpstr>كيفية رصف المشايات المؤدية الى مدخل المنزل</vt:lpstr>
      <vt:lpstr> لحسن الأصغاء“شكرا </vt:lpstr>
    </vt:vector>
  </TitlesOfParts>
  <Company>Enjoy My Fine Releases.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المحاضرة الثانية</dc:title>
  <dc:creator>DR.Ahmed Saker 2o1O</dc:creator>
  <cp:lastModifiedBy>DR.Ahmed Saker 2o1O</cp:lastModifiedBy>
  <cp:revision>31</cp:revision>
  <dcterms:created xsi:type="dcterms:W3CDTF">2020-12-02T16:08:32Z</dcterms:created>
  <dcterms:modified xsi:type="dcterms:W3CDTF">2021-10-25T20:44:11Z</dcterms:modified>
</cp:coreProperties>
</file>